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727" r:id="rId2"/>
    <p:sldId id="684" r:id="rId3"/>
    <p:sldId id="688" r:id="rId4"/>
    <p:sldId id="699" r:id="rId5"/>
    <p:sldId id="692" r:id="rId6"/>
    <p:sldId id="723" r:id="rId7"/>
    <p:sldId id="718" r:id="rId8"/>
    <p:sldId id="752" r:id="rId9"/>
    <p:sldId id="728" r:id="rId10"/>
    <p:sldId id="729" r:id="rId11"/>
    <p:sldId id="730" r:id="rId12"/>
    <p:sldId id="731" r:id="rId13"/>
    <p:sldId id="732" r:id="rId14"/>
    <p:sldId id="733" r:id="rId15"/>
    <p:sldId id="734" r:id="rId16"/>
    <p:sldId id="735" r:id="rId17"/>
    <p:sldId id="736" r:id="rId18"/>
    <p:sldId id="737" r:id="rId19"/>
    <p:sldId id="738" r:id="rId20"/>
    <p:sldId id="739" r:id="rId21"/>
    <p:sldId id="740" r:id="rId22"/>
    <p:sldId id="741" r:id="rId23"/>
    <p:sldId id="742" r:id="rId24"/>
    <p:sldId id="743" r:id="rId25"/>
    <p:sldId id="745" r:id="rId26"/>
    <p:sldId id="746" r:id="rId27"/>
    <p:sldId id="747" r:id="rId28"/>
    <p:sldId id="748" r:id="rId29"/>
    <p:sldId id="749" r:id="rId30"/>
    <p:sldId id="750" r:id="rId31"/>
    <p:sldId id="751" r:id="rId32"/>
    <p:sldId id="670" r:id="rId33"/>
    <p:sldId id="671" r:id="rId34"/>
    <p:sldId id="672" r:id="rId35"/>
    <p:sldId id="673" r:id="rId36"/>
    <p:sldId id="674" r:id="rId37"/>
    <p:sldId id="645" r:id="rId38"/>
    <p:sldId id="648" r:id="rId39"/>
    <p:sldId id="649" r:id="rId40"/>
    <p:sldId id="650" r:id="rId41"/>
    <p:sldId id="651" r:id="rId42"/>
    <p:sldId id="652" r:id="rId43"/>
    <p:sldId id="653" r:id="rId44"/>
    <p:sldId id="654" r:id="rId45"/>
    <p:sldId id="655" r:id="rId46"/>
    <p:sldId id="656" r:id="rId47"/>
    <p:sldId id="657" r:id="rId48"/>
    <p:sldId id="677" r:id="rId49"/>
    <p:sldId id="658" r:id="rId50"/>
    <p:sldId id="659" r:id="rId51"/>
    <p:sldId id="676" r:id="rId52"/>
    <p:sldId id="660" r:id="rId53"/>
    <p:sldId id="661" r:id="rId54"/>
    <p:sldId id="663" r:id="rId55"/>
    <p:sldId id="664" r:id="rId56"/>
    <p:sldId id="665" r:id="rId57"/>
    <p:sldId id="666" r:id="rId58"/>
    <p:sldId id="667" r:id="rId59"/>
    <p:sldId id="668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9" autoAdjust="0"/>
    <p:restoredTop sz="82653" autoAdjust="0"/>
  </p:normalViewPr>
  <p:slideViewPr>
    <p:cSldViewPr>
      <p:cViewPr varScale="1">
        <p:scale>
          <a:sx n="56" d="100"/>
          <a:sy n="56" d="100"/>
        </p:scale>
        <p:origin x="53" y="4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66.95653" units="1/cm"/>
          <inkml:channelProperty channel="Y" name="resolution" value="100.46512" units="1/cm"/>
          <inkml:channelProperty channel="T" name="resolution" value="1" units="1/dev"/>
        </inkml:channelProperties>
      </inkml:inkSource>
      <inkml:timestamp xml:id="ts0" timeString="2024-01-10T07:55:57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4267 11466 0,'67'-22'219,"-21"22"-219,89-23 16,-22 23-16,0 0 15,0-22-15,22 22 16,-90 0-16,68 0 16,-22 0-16,-24 0 15,1 0-15,0 0 0,22 0 16,0 0-16,-22 0 16,0 0-16,22 0 15,-45 0-15,23 0 16,22 0-16,-67 0 0,22 0 15,0 0-15,-22 0 16,22 0-16,-22 0 16,-1 0-16,23 0 15,-22 0-15,22 0 16,0 0-16,-22 0 0,22 0 16,23 0-1,-46 0-15,46 0 16,-23 0-16,23 0 0,-23 0 15,23 0-15,-46 0 16,69 0-16,-46 0 16,0 0-16,45 0 15,-45 0-15,-22 0 16,45 0-16,-1 0 16,-21 22-16,-24-22 0,23 0 15,0 23-15,1-23 16,-24 0-16,1 22 15,22-22-15,23 0 0,-68 23 16,67-23-16,-44 0 16,22 22-16,23-22 15,-23 0-15,23 0 16,-1 0-16,-44 0 0,22 0 16,0 0-16,-22 0 15,45 0-15,-46 0 16,23 0-16,1 0 15,-1 0-15,0 0 16,-23 0-16,1 0 0,22 0 16,0 0-16,-22 0 15,22 0-15,-22 0 16,44 0-16,1 0 16,-23 0-16,0 23 0,46-23 15,-46 0-15,0 0 16,23 23-16,-23-23 15,0 0-15,0 22 16,0 23-16,23-45 16,-45 0-16,22 23 15,0-23-15,23 0 16,-1 0-16,-21 0 16,67 45-16,-68-45 0,22 0 15,46 23-15,-45-23 16,0 0-16,0 0 15,-1 0-15,1 22 16,22-22-16,-67 23 16,22-23-16,0 0 0,0 22 15,-22-22 1,-1 0 0,1 0-1,-23 45-15,23-45 16,-1 0-1,23 0 1,-22 0 0,0 0-1,-1 0 1,1 0-16,22 0 0,45 0 16,-45-22-16,23-1 15,22 23-15,-44-22 16,-24-1-16,23 23 0,0-22 15,-22 22 1,-23-23 0,23 23-1,-1-45 173,114-136-188,-69 114 15,1-24-15,68-22 0,22-67 16,-23 22-16,46-23 16,67-44-16,23-24 15,-23 91-15,-67-45 16,0 90-16,-46-67 0,46 67 16,-114 23-16,69-23 15,-68 45-15,67-67 16,-45 67-16,23 0 15,-22-45-15,-1 46 16,23-1-16,-46-45 0,-21 90 16,-1-22-16,45-22 15,-22-46-15,-23 68 16,45-23-16,-22-68 16,45 1-16,68-91 0,44-22 15,-44 22-15,0 1 16,-1 22-16,23-46 15,23 46-15,-90 68 16,-23-46-16,-23 68 16,0 0-16,-45 68 0,0 0 15,-45 0-15,23 45 16,0-45-16,-1 0 16,1 45-1,-23-23-15,45 23 0,-45-22 16,23 22 31,22-46-32,-23 24 1,1 22-16,-23-23 16,22 1-16,1 22 15,0 0 1,-23-23-16,22 23 15,23-45-15,0 22 16,46-44-16,-24-1 16,1 23-16,-23 0 15,23 0-15,-45 22 0,-1 23 16,1-45-16,-1 22 16,-22 1 15,23 22-16,-23-23 17,45 23-32,-45-22 31,90-91-15,-22 22-16,0 24 15,-23-1-15,0 23 16,-22 0-16,-1 45 15,-22-23-15,46 1 0,-24 22 16,-22-23 0,0 0-1</inkml:trace>
  <inkml:trace contextRef="#ctx0" brushRef="#br0" timeOffset="5564.08">11582 11421 0,'45'0'172,"0"-68"-157,23-22-15,22-23 16,1 23-16,-24-45 15,46 22-15,-45 0 16,0 0-16,45 23 0,-1-46 16,-44 69-16,68-69 15,-46 23-15,68-22 16,-113 67-16,23 0 16,67-67-16,-90 67 0,23 1 15,-45 44-15,45-67 16,-46 45-16,1-1 15,-1 1-15,1 0 16,-23 23-16,0-24 16,22 46-16,1-22 15,22-23-15,-22 22 0,22-22 16,0 0-16,-22 0 16,67 0-16,-22-23 15,-23 45-15,45-22 0,-22-23 16,0 1-16,67-46 15,-45-45-15,-67 90 16,90-22-16,-68-46 16,0 69-16,23-46 15,0 23-15,22-23 0,-22 22 16,67-21-16,-22-24 16,-68 68-16,68-89 15,0 44-15,0 22 16,-23-44-16,23 22 0,0-22 15,-23 44-15,23-44 16,0 22-16,-68 45 16,68-67-16,-45 45 15,22-23-15,-22 68 0,-46 0 16,1-1-16,22-44 16,0 45-16,23 0 15,0 0-15,-1-68 16,24 45-16,-23 23 0,-1 0 15,-22 0-15,1 22 16,-1 1-16,0-1 16,-23 23-16,-22-23 15,68 1-15,-45 22 16,22-23-16,23-22 16,-1 23-16,1-1 15,0 0-15,45 1 16,-46-1-16,-44 1 15,67-1-15,-44-22 0,-1 22 16,-23 1-16,-22-1 16,23 23-1,22 0 1,-45-22 0,23-1-16,-1 1 0,1-46 15,-23 45-15,45-22 16,-23 0-16,24-23 15,-24 23-15,-22 23 16,0-1-16,0 0 16,23 23-16,-1-22 15,-22-23 1,23 22-16,-23-22 0,23 45 16,-1-23-16,1 1 15,-1-1-15,1 1 16,-1 22-1,-22-23 1,0 1 15</inkml:trace>
  <inkml:trace contextRef="#ctx0" brushRef="#br0" timeOffset="6933.09">17836 3905 0,'22'0'172,"24"0"-172,67 0 15,-23 0-15,45 0 0,-22 0 16,0 0-16,-23 0 16,1 0-16,-24 0 15,-21 0-15,-1 0 16,-23 0-16,1 0 16,22 0-1,-45 23 1,0-1 15,23 1 0,-23-1-31,22 46 16,-22-45-16,0-1 0,23 46 16,-23 0-16,0-1 15,0-22-15,0 23 16,0 22-16,0-44 15,0 21-15,0 1 0,0-23 16,0 23-16,0-23 16,0 23-16,0-23 15,-23 23-15,23-1 16,0 1-16,0 0 0,0-46 16,-22 69-16,22-69 15,0 1-15,0-1 16</inkml:trace>
  <inkml:trace contextRef="#ctx0" brushRef="#br0" timeOffset="22879.16">18671 7133 0,'-45'0'187,"-23"-23"-171,46 23-16,-68-22 0,22 22 15,23-23-15,-23 0 16,45 23 0,1-22-16,-1 22 15,1 0 1,-1-23-1,0 23-15,1 0 16,-1-22-16,1-1 16,-1 1-1,-22-1-15,0 0 0,0 1 16,22 22-16,0 0 16,-22-23-16,23 1 15,-1 22-15,1 0 16,-1-23-16,0 1 15,1-1 17,-1 0-17,23 1-15,-22 22 16,-23-23-16,45 1 0,0-1 31,-23 23-15,23-45-16,-23 22 15,23 1 1,-22 22 0,22-23-16,0 1 15,0-1-15,0-22 32,0 22-1,0 1 0,22 22-15,1 0-16,22-23 15,-22 23-15,22-22 16,0 22-16,0-23 16,-22 23-16,-1-22 0,1 22 15,-1 0 1,1 0-1,0-46-15,-1 46 16,23 0-16,-22 0 0,0 0 16,-1 0-16,1 0 15,-1 0-15,1 0 16,22 0-16,-22 0 16,-1 0-16,68 0 0,1 0 15,-46 0-15,23 0 16,67 0-16,-67 0 15,0 0-15,-23 0 16,0 0-16,23-22 16,-46 22-1,1 0-15,-1 0 0,1 0 32,0 0-1,22 0 0,-23 0-31,-22 45 16,23 0-16,-1-45 15,1 45-15,22 23 0,-45-45 16,23 44-16,-1-44 16,-22-1-16,23 1 15,-23 0-15,0-1 16,0 1-16,22-1 0,-22 1 15,0-1 1,0 1 0,0 0-1,0 22 1,0-23 0,0 1-1,-22-1 1,22 1-16,0 0 15,-23 22 17,23-23-17,-22-22 1,22 23 0,-23-23-1,23 22-15,-45 1 16,-23 0-1,-22-1-15,45 1 0,-68-23 16,45 22-16,-22-22 16,22 23-16,23-23 15,0 0-15,-23 0 16,46 0-16,-24 0 16,24 0-16,-1 0 0,1 0 15,-1 0-15,0 0 16,1 0-16,-1 0 31,1 0-15,-1 0-16,1 0 15,-24 0 1,1-23 0,23 23-16,-1-22 15,1 22-15,-24-23 16,24 23-16,-1-22 15,1 22-15,-1 0 16,0 0-16,23-23 16,-22 23-16,-23 0 15,45-23 1,-23 1 15,23-23-31,-22 45 0,22-23 16,0 1-1,-23-1 1,0 0 0,1 1-16,22-1 15,-45-22 1,22 23-16,23-24 16,-22 24-16,22-1 15,0-22 1,0 23-1,0-1-15,0-22 16,0 22-16,22 23 16,23-45-16,-45 23 15,23 22 1,-23-23-16,22 23 16,-22-23-16,23 23 15,-23-22-15,23 22 16,-23-23-1,22 23 1,-22-22-16,0-1 16,45 23-1,-22-22-15,-1-1 16,1 23-16,0 0 16,-23-23-16,22 23 15,1 0-15,-1-22 16,1 22-1,0 0-15,-23-23 0,22 23 32,1 0-32,-1 0 15,-22-22-15,23 22 16,-1 0-16,1-45 16,22 45-16,-22 0 0,-1 0 15,23 0-15,46-23 16,-23 23-1,-46 0-15,46 0 16,-23 0-16,0 0 0,0 0 16,-22 0-16,22 0 15,0 0-15,-22 0 16,44 0-16,-44 0 16,0 0-16,-1 0 15,1 0-15,-1 0 0,24 0 16,-24 0-1,-22 45-15,23-45 16,-1 0-16,1 0 16,-1 23-1,1-1 1,0-22-16,-1 23 16,1-23-16,-23 45 15,22-22-15,-22-1 16,23 23-16,-1-45 0,-22 23 15,0-1-15,0 1 16,0 0 0,0 22-16,0 0 15,0-23 1,0 24-16,0-24 0,0 23 16,0-22-16,0-1 15,0 1-15,0 0 16,0-1-16,0 23 15,0-22 1,0-1 0,0 1-1,-22-23-15,22 23 0,0-1 16,-23-22 0,23 45-1,0-22 1,-22-23-1,-1 22 1,-22 1-16,22 0 16,1-23-16,-1 0 15,-22 22-15,-45 1 16,22-1-16,45-22 0,-67 23 16,45-1-16,0-22 15,0 23-15,0-23 16,22 0-16,0 0 15,1 0-15,-1 0 16,1 0-16,-1 0 16,1 22-16,-1-22 15,0 0 1,1 0-16,-1 0 16,1 0 30,-1 0-30,0 0 15,1 0 1,-1 0-1,23-22 297,0-1-297,0 1 16</inkml:trace>
  <inkml:trace contextRef="#ctx0" brushRef="#br0" timeOffset="54884.65">17723 7155 0,'45'0'265,"-22"0"-265,22 0 16,0 0-16,0 0 16,0 0-16,1 0 15,-24 0-15,23 0 16,-22 0-16,-1 0 16,24 0-1,-46 23-15,45-23 16,-23 0-16,1 0 0,-1 0 15,1 0-15,0 0 16,-1 0 0,1 0-1,45 0-15,-23 0 16,0 0 0,-23 0-16,24 0 15,-24 0-15,1 0 16,-1 0-1,1 0 1,-1 0 15,24 0 1,-46 22 139,-23-22-155,-22 0-16,-23 23 16,46-23-16,-91 22 15,45-22-15,0 23 16,0-23-16,1 23 16,-1-23-16,-22 0 0,45 0 15,-1 0-15,-21 22 16,44-22-16,-22 0 15,22 0-15,1 45 16,-1-45-16,1 0 16,-1 0-16,0 0 15,1 0-15,-1 0 0,1 0 16,-1-22-16,1 22 16,-1 0-1,23-23 1,-23 23-16,1 0 0,-1 0 62,23-22-62,0-1 32,0 0 30,45 1-62,-22-1 16,22 1-16,0-1 15,0 23-15,23-22 16,0-1-16,0 1 0,45-1 16,-23 0-16,0 23 15,23-45-15,-23 45 16,-22 0-16,0-22 15,-23 22-15,-22 0 0,44-23 16,-44 23-16,-1 0 16,1 0-1,0 0 1</inkml:trace>
  <inkml:trace contextRef="#ctx0" brushRef="#br0" timeOffset="61519.24">11672 3973 0,'0'45'187,"0"45"-171,0 0-16,0-22 16,0 0-16,0 45 15,23-23-15,-23 23 0,22 22 16,-22 46-16,23-68 15,-23 45-15,0 0 16,0-68-16,0-22 16,0 22-16,0 0 0,22-22 15,-22 0-15,23-1 16,-23 46-16,0-45 16,0 22-16,0 23 15,23-45-15,-23 67 0,22-67 16,-22 67-16,45-89 15,-45 21-15,0 24 16,23-24-16,-23-44 16,0 45-16,0-23 15,0 22-15,0 1 0,0 22 16,0-22-16,0 45 16,0 22-16,0-22 15,0-23-15,0-22 16,0 22-16,0 1 0,0-1 15,0-67-15,0 67 16,0-22-16,0-1 16,0 24-16,0 21 15,-45-44-15,45 68 16,0-46-16,0 0 0,0-22 16,-23 0-16,23-1 15,0 24-15,0-46 16,0 22-16,0 24 15,0-46-15,-22 45 0,22 23 16,0-23-16,-23 46 16,23-46-16,0 68 15,0-113-15,0 68 16,0-45-16,0 22 0,0-22 16,0-1-16,-23 1 15,23 45-15,0-45 16,0 45-16,-22 22 15,22-22-15,-23-23 16,23 23-16,0-23 0,0-45 16,-22 46-16,22-24 15,0-21-15,0 21 16,0 1-16,-23 22 16,23 1-16,0-24 0,-22 46 15,22-23-15,-23 1 16,23-1-16,0-22 15,0-1-15,0 46 16,0-68-16,0 1 16,0 44-16,0-22 0,0-1 15,0 46-15,0-45 16,0 45-16,0-23 16,0 23-16,0-23 15,0-45-15,0 68 0,0-45 16,0 22-16,0-45 15,23 0-15,-23 23 16,0 22-16,0-44 16,0 21-16,0 24 0,0-46 15,0 22-15,0 1 16,0-23-16,0 0 16,0 1-16,0-1 15,-23 22-15,23-21 0,0-24 16,0 1-16,0 44 15,0-44-15,0 0 16,0 44-16,0 1 16,0 22-16,0-45 0,0 46 15,0-24-15,0-21 16,0 44-16,0-22 16,0-23-16,0 45 15,0 0-15,-23 1 16,23-46-16,0 45 0,0 0 15,0 1-15,-22-46 16,22 22-16,0 1 16,0-23-16,0 0 0,0 23 15,-23 22 1,23-67-16,0 45 16,0-1-16,0-22 15,-22 23-15,22 0 16,0-46-16,0 46 0,0 0 15,0-46-15,0 24 16,-23 21-16,23-44 16,0-1-16,0 1 15,0 22-15,-22 23 16,22-46-16,0 24 0,0-24 16,0 1-16,0 22 15,0-23-15,0 24 16,0-1-16,0-23 0,-23-22 15,23 45-15,0-22 16,0 22-16,0 0 16,-23-45-16,23 23 15,0 22-15,0-22 16,0 22-16,0-23 0,0 23 16,0-22-1,0 22-15,0-22 16,0 22-1,0 0-15,0-22 16,0-1-16,0 1 0,0-1 16,0 23-16,0 1 15,0-24 1,0 23 0,0 0-16,-22-22 15,22 22-15,0 0 16,0-22-16,-23 22 15,23-22-15,-22-1 16,-1 23 0,23-22-16</inkml:trace>
  <inkml:trace contextRef="#ctx0" brushRef="#br0" timeOffset="65123.24">9121 16387 0,'0'45'204,"0"-22"-204,0-1 15,0 1-15,0-1 16,0 1-1,0-1 1,22 1-16,24-23 0,-24 22 16,46-22-16,-23 23 15,0-23 1,-22 0-16,-1 0 16,24 0-16,-24 0 15,1 0-15,-1-23 31,-22 1 1,0-1-1,0-44 0,-22 67-31,22-23 0,-23 23 16,23-22-16,0-1 15,0 0 17,-45 23-17,45-22 1,-23 22 0,1 0-1,-1-23 1,1 23-16,-1 0 15,1 0 1,-1 0-16,-22 0 16,22 0-1,23 23 1,-22-23-16,22 22 16,-23-22-1</inkml:trace>
  <inkml:trace contextRef="#ctx0" brushRef="#br0" timeOffset="66225.31">13411 16500 0,'0'22'203,"0"68"-203,22 1 16,-22-46-16,0 45 16,23-22-16,-23-23 0,0 0 15,22 0-15,-22 23 16,0-23-1,23-45-15,-23 45 16,0-22-16,0-1 0,0 1 16,0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2024-01-14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Vapnik%E2%80%93Chervonenkis_dimension#cite_note-vc-1" TargetMode="External"/><Relationship Id="rId3" Type="http://schemas.openxmlformats.org/officeDocument/2006/relationships/hyperlink" Target="https://en.wikipedia.org/wiki/Vapnik%E2%80%93Chervonenkis_theory" TargetMode="External"/><Relationship Id="rId7" Type="http://schemas.openxmlformats.org/officeDocument/2006/relationships/hyperlink" Target="https://en.wikipedia.org/wiki/Alexey_Chervonenki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ladimir_Vapnik" TargetMode="External"/><Relationship Id="rId5" Type="http://schemas.openxmlformats.org/officeDocument/2006/relationships/hyperlink" Target="https://en.wikipedia.org/wiki/Shattering_(machine_learning)" TargetMode="External"/><Relationship Id="rId4" Type="http://schemas.openxmlformats.org/officeDocument/2006/relationships/hyperlink" Target="https://en.wikipedia.org/wiki/Cardinalit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612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Rule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thumb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 English, the phrase rule of thumb refers to an approximate method for doing something, based on practical experience rather than theory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243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네스테로프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모멘텀은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'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미리보기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'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기능을 추가합니다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 방식은 현재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위치뿐만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아니라 모멘텀의 방향으로 조금 더 나아간 위치에서의 기울기를 고려하여 파라미터를 업데이트합니다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즉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공이 언덕을 내려올 때 미리 앞을 보고 조정하는 것과 같습니다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이렇게 함으로써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네스테로프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모멘텀은 파라미터 업데이트시 과도한 진동을 줄이고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최적점으로의 수렴을 더 빠르게 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748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03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26FBB-552D-4DD0-AB0D-D64CE9B1065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4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altLang="ko-K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Vapnik–Chervonenkis theory"/>
              </a:rPr>
              <a:t>Vapnik</a:t>
            </a:r>
            <a:r>
              <a:rPr lang="en-US" altLang="ko-K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Vapnik–Chervonenkis theory"/>
              </a:rPr>
              <a:t>–</a:t>
            </a:r>
            <a:r>
              <a:rPr lang="en-US" altLang="ko-K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Vapnik–Chervonenkis theory"/>
              </a:rPr>
              <a:t>Chervonenkis</a:t>
            </a:r>
            <a:r>
              <a:rPr lang="en-US" altLang="ko-K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Vapnik–Chervonenkis theory"/>
              </a:rPr>
              <a:t> theory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 </a:t>
            </a:r>
            <a:r>
              <a:rPr lang="en-US" altLang="ko-KR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Vapnik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–</a:t>
            </a:r>
            <a:r>
              <a:rPr lang="en-US" altLang="ko-KR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Chervonenkis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(VC) dimension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measure of the size (capacity, complexity, expressive power, richness, or flexibility) of a class of sets. The notion can be extended to classes of binary functions. It is defined as the </a:t>
            </a:r>
            <a:r>
              <a:rPr lang="en-US" altLang="ko-K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Cardinality"/>
              </a:rPr>
              <a:t>cardinality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the largest set of points that the algorithm can </a:t>
            </a:r>
            <a:r>
              <a:rPr lang="en-US" altLang="ko-K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Shattering (machine learning)"/>
              </a:rPr>
              <a:t>shatter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which means the algorithm can always learn a perfect classifier for any labeling of at least one configuration of those data points. It was originally defined by </a:t>
            </a:r>
            <a:r>
              <a:rPr lang="en-US" altLang="ko-K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Vladimir Vapnik"/>
              </a:rPr>
              <a:t>Vladimir </a:t>
            </a:r>
            <a:r>
              <a:rPr lang="en-US" altLang="ko-K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Vladimir Vapnik"/>
              </a:rPr>
              <a:t>Vapnik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altLang="ko-K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Alexey Chervonenkis"/>
              </a:rPr>
              <a:t>Alexey </a:t>
            </a:r>
            <a:r>
              <a:rPr lang="en-US" altLang="ko-KR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Alexey Chervonenkis"/>
              </a:rPr>
              <a:t>Chervonenkis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/>
              </a:rPr>
              <a:t>[1]</a:t>
            </a:r>
            <a:r>
              <a:rPr lang="en-US" altLang="ko-KR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  </a:t>
            </a:r>
            <a:br>
              <a:rPr lang="en-US" altLang="ko-KR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https://en.wikipedia.org/wiki/Vapnik%E2%80%93Chervonenkis_dimension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797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뒤에 나오니까 간단하게만 설명하기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040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https://ko.d2l.ai/chapter_deep-learning-basics/weight-decay.html</a:t>
            </a:r>
            <a:br>
              <a:rPr lang="en-US" altLang="ko-KR" dirty="0"/>
            </a:br>
            <a:r>
              <a:rPr lang="en-US" altLang="ko-KR" dirty="0"/>
              <a:t>weight matrix</a:t>
            </a:r>
            <a:r>
              <a:rPr lang="ko-KR" altLang="en-US" dirty="0"/>
              <a:t>가 클수록 복잡한 함수 </a:t>
            </a:r>
            <a:r>
              <a:rPr lang="en-US" altLang="ko-KR" dirty="0"/>
              <a:t>-&gt; loss</a:t>
            </a:r>
            <a:r>
              <a:rPr lang="ko-KR" altLang="en-US" dirty="0"/>
              <a:t>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168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Stablization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/>
              <a:t>increase learning rate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970E3-E969-4B5B-B387-9B817F0C226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83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970E3-E969-4B5B-B387-9B817F0C226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70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970E3-E969-4B5B-B387-9B817F0C226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311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Sunday, January 14, 2024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2024-01-14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2024-01-14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2024-01-14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2024-01-14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2024-01-14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2024-01-14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2024-01-14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2024-01-14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2024-01-14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</a:rPr>
              <a:t>Review of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</a:rPr>
              <a:t>Previous lecture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FABAC-6E66-7753-E69E-87BE9F2F7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33" y="2433039"/>
            <a:ext cx="5613534" cy="39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6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OverFitting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74" name="Picture 2" descr="knowledge-experience-overfitting: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775789" cy="4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5805264"/>
            <a:ext cx="507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This actually happens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all the time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16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Examples</a:t>
            </a:r>
            <a:endParaRPr lang="ko-KR" altLang="en-US" dirty="0"/>
          </a:p>
        </p:txBody>
      </p:sp>
      <p:pic>
        <p:nvPicPr>
          <p:cNvPr id="9218" name="Picture 2" descr="https://www.researchgate.net/file.PostFileLoader.html?id=52e6c1fad685cce04d8b462e&amp;assetKey=AS%3A272426271739905%40144196289249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3" b="35338"/>
          <a:stretch/>
        </p:blipFill>
        <p:spPr bwMode="auto">
          <a:xfrm>
            <a:off x="383646" y="1268760"/>
            <a:ext cx="84368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researchgate.net/file.PostFileLoader.html?id=52e6c1fad685cce04d8b462e&amp;assetKey=AS%3A272426271739905%40144196289249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98"/>
          <a:stretch/>
        </p:blipFill>
        <p:spPr bwMode="auto">
          <a:xfrm>
            <a:off x="395536" y="4392934"/>
            <a:ext cx="8436826" cy="198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3704" y="1556792"/>
            <a:ext cx="6978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Literally,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Fitting the data more than is warranted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5" name="Picture 3" descr="C:\Users\CPSLAB\Desktop\캡처_2016_03_28_12_25_31_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51" y="2018457"/>
            <a:ext cx="5917354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81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CPSLAB\Desktop\캡처_2016_03_28_12_25_34_3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48" y="2018457"/>
            <a:ext cx="5917357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3704" y="1556792"/>
            <a:ext cx="6978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Literally,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Fitting the data more than is warranted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49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556792"/>
            <a:ext cx="4220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Things get worse with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noise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!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6146" name="Picture 2" descr="C:\Users\CPSLAB\Desktop\캡처_2016_03_28_12_40_12_6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67" y="2060848"/>
            <a:ext cx="5390638" cy="43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8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Noise</a:t>
            </a:r>
            <a:endParaRPr lang="ko-KR" altLang="en-US" dirty="0"/>
          </a:p>
        </p:txBody>
      </p:sp>
      <p:pic>
        <p:nvPicPr>
          <p:cNvPr id="7170" name="Picture 2" descr="C:\Users\CPSLAB\Desktop\캡처_2016_03_28_12_44_18_8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" y="1972202"/>
            <a:ext cx="9000000" cy="42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417638"/>
            <a:ext cx="6095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Comes from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random measurement error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0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PSLAB\Desktop\캡처_2016_03_28_12_44_30_1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" y="1942362"/>
            <a:ext cx="9000000" cy="42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Deterministic Noise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417638"/>
            <a:ext cx="456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Cannot model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this type of error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5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Mathematically, </a:t>
            </a:r>
            <a:endParaRPr lang="ko-KR" altLang="en-US" dirty="0"/>
          </a:p>
        </p:txBody>
      </p:sp>
      <p:pic>
        <p:nvPicPr>
          <p:cNvPr id="4098" name="Picture 2" descr="C:\Users\CPSLAB\Desktop\캡처_2016_03_28_12_32_48_3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7312"/>
            <a:ext cx="5999363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4168" y="4551511"/>
            <a:ext cx="21988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Training error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9978" y="2708920"/>
            <a:ext cx="15992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Test error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5031" y="3520303"/>
            <a:ext cx="427937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Generalization performance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3190" y="6125365"/>
            <a:ext cx="40959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Complexity of the algorithm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66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PSLAB\Desktop\캡처_2016_03_28_12_32_51_4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557312"/>
            <a:ext cx="5999363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Mathematically,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82800" y="3759423"/>
            <a:ext cx="17780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Over fitting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11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87602"/>
            <a:ext cx="33337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Preventing OverFitting?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158152"/>
            <a:ext cx="410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Approach 1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: Get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more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data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12290" name="Picture 2" descr="you said it Cookie!: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50815"/>
            <a:ext cx="2439742" cy="226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99992" y="1158152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Approach 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: Use a model with the right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capacity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3966984"/>
            <a:ext cx="410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Approach 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: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Average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many different models (Ensemble)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1026" name="Picture 2" descr="https://thoughtfulbeliever.files.wordpress.com/2015/06/too-much-stuf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9149"/>
            <a:ext cx="33337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3" y="4733377"/>
            <a:ext cx="2633107" cy="184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99992" y="396223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Approach 4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: Use DropOut, DropConnect, or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BatchNorm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2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Re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ctified </a:t>
            </a: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L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inear </a:t>
            </a: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U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nit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tanh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ReLU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Faster Convergence!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E03BBFC-A8EF-E276-A0D3-384D4B882EBB}"/>
                  </a:ext>
                </a:extLst>
              </p14:cNvPr>
              <p14:cNvContentPartPr/>
              <p14:nvPr/>
            </p14:nvContentPartPr>
            <p14:xfrm>
              <a:off x="1536120" y="1405800"/>
              <a:ext cx="5413320" cy="54770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E03BBFC-A8EF-E276-A0D3-384D4B882E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6760" y="1396440"/>
                <a:ext cx="5432040" cy="54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a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16" y="836712"/>
            <a:ext cx="6707981" cy="318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Limiting the Capacity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717032"/>
            <a:ext cx="836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Architecture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: Limit the number of hidden layers and units per layer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4593031"/>
            <a:ext cx="836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Early stopping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: Stop the learning before it overfits using validation sets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171" y="5469031"/>
            <a:ext cx="836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Weight-decay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: Penalize large weights using penalties or constraints on their squared values (L2 penalty)  or absolute values (L1 penalty)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1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Weight Decay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843808" y="6453336"/>
            <a:ext cx="6106300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Anders Krogh and John A Hertz , "A simple weight decay can improve generalization." </a:t>
            </a:r>
            <a:r>
              <a:rPr kumimoji="0" lang="en-US" altLang="ko-K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NIPS, 1995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34274" y="2179061"/>
                <a:ext cx="6057236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𝐸</m:t>
                    </m:r>
                    <m:d>
                      <m:dPr>
                        <m:ctrlP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ko-K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altLang="ko-K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ko-K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0" lang="en-US" altLang="ko-K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바른고딕OTF Bold" charset="-127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ko-K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ko-K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ko-KR" alt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74" y="2179061"/>
                <a:ext cx="6057236" cy="9615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27310" y="4583902"/>
                <a:ext cx="4096378" cy="1077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ko-K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∝−</m:t>
                    </m:r>
                    <m:f>
                      <m:fPr>
                        <m:ctrlP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바른고딕OTF Bold" charset="-127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US" altLang="ko-K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바른고딕OTF Bold" charset="-127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0" lang="en-US" altLang="ko-K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−</m:t>
                    </m:r>
                    <m:r>
                      <a:rPr kumimoji="0" lang="en-US" altLang="ko-K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𝜆</m:t>
                    </m:r>
                    <m:sSub>
                      <m:sSubPr>
                        <m:ctrlP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ko-K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ko-KR" alt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10" y="4583902"/>
                <a:ext cx="4096378" cy="10773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아래쪽 화살표 5"/>
          <p:cNvSpPr/>
          <p:nvPr/>
        </p:nvSpPr>
        <p:spPr>
          <a:xfrm>
            <a:off x="4067944" y="3501008"/>
            <a:ext cx="1008112" cy="864096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78690" y="2046334"/>
            <a:ext cx="2160240" cy="1264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34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435854"/>
            <a:ext cx="6048672" cy="336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851920" y="6310481"/>
            <a:ext cx="511256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Srivastava,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Nitish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, et al. "Dropout: A simple way to prevent neural networks from overfitting." </a:t>
            </a:r>
            <a:r>
              <a:rPr kumimoji="0" lang="en-US" altLang="ko-K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The Journal of Machine Learning Research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 15.1 (2014): 1929-1958.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1496" y="5085184"/>
            <a:ext cx="8460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DropOut increases the generalization performance of the neural network by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restricting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the model capacity!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0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DropConnect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56792"/>
            <a:ext cx="9144000" cy="308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522072" y="6310481"/>
            <a:ext cx="4442416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Li Wan, Matthew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Zeiler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Sixin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Zhang, Yann LeCun, Rob Fergus "Regularization of neural networks using DropConnect.“</a:t>
            </a:r>
            <a:r>
              <a:rPr kumimoji="0" lang="en-US" altLang="ko-K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ICLML,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2013.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280" y="5085184"/>
            <a:ext cx="8460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Instead of turning the neurons off (DropOut), DropConnect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disconnects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the connections between neurons.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16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96" y="1165622"/>
            <a:ext cx="4745068" cy="332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691" y="4725144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Benefits of BN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91" y="5186809"/>
            <a:ext cx="358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1. Increase learning rate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8139" y="5186809"/>
            <a:ext cx="291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2. Remove Dropout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691" y="5648474"/>
            <a:ext cx="393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3. Reduce L2 weight decay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8139" y="5648474"/>
            <a:ext cx="476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4. Accelerate learning rate decay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690" y="6122913"/>
            <a:ext cx="5961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5. Remove Local Response Normalization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Book review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052736"/>
            <a:ext cx="423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1. Parameter Norm Penalties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4" y="1565683"/>
            <a:ext cx="3720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2. Dataset Augmentation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4" y="2078630"/>
            <a:ext cx="7290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3. Noise Robustness: to input, weights, and output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4" y="2591577"/>
            <a:ext cx="8118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4. Semi-Supervised Learning = learning a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representation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4" y="3104524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5. Multitask learning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4" y="3617471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6. Early Stopping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4" y="4130418"/>
            <a:ext cx="6211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7. Parameter Tying and Parameter Sharing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4" y="4643365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8. Sparse representation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4" y="5156312"/>
            <a:ext cx="600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9. Bagging and Other Ensemble Methods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4" y="5669259"/>
            <a:ext cx="186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10. Dropout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4" y="6182210"/>
            <a:ext cx="354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11. Adversarial Training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83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436021"/>
            <a:ext cx="8496944" cy="1230096"/>
          </a:xfrm>
        </p:spPr>
        <p:txBody>
          <a:bodyPr/>
          <a:lstStyle/>
          <a:p>
            <a:r>
              <a:rPr kumimoji="1" lang="en-US" altLang="ko-KR" dirty="0"/>
              <a:t>Many regularization approaches are based on limiting the </a:t>
            </a:r>
            <a:r>
              <a:rPr kumimoji="1" lang="en-US" altLang="ko-KR" b="1" dirty="0">
                <a:solidFill>
                  <a:srgbClr val="C00000"/>
                </a:solidFill>
              </a:rPr>
              <a:t>capacity</a:t>
            </a:r>
            <a:r>
              <a:rPr kumimoji="1" lang="en-US" altLang="ko-KR" dirty="0"/>
              <a:t> of models by adding a parameter norm penalty to the objective function.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Parameter Norm Penalties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617519"/>
            <a:ext cx="4896544" cy="624662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295200" y="3324625"/>
            <a:ext cx="8496944" cy="522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</a:rPr>
              <a:t>L2 parameter regularization: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27" y="3746237"/>
            <a:ext cx="5464569" cy="816715"/>
          </a:xfrm>
          <a:prstGeom prst="rect">
            <a:avLst/>
          </a:prstGeom>
        </p:spPr>
      </p:pic>
      <p:sp>
        <p:nvSpPr>
          <p:cNvPr id="8" name="내용 개체 틀 1"/>
          <p:cNvSpPr txBox="1">
            <a:spLocks/>
          </p:cNvSpPr>
          <p:nvPr/>
        </p:nvSpPr>
        <p:spPr>
          <a:xfrm>
            <a:off x="294406" y="4609381"/>
            <a:ext cx="8496944" cy="522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</a:rPr>
              <a:t>L1 parameter regularization: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727" y="5129702"/>
            <a:ext cx="5299408" cy="6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0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262544"/>
          </a:xfrm>
        </p:spPr>
        <p:txBody>
          <a:bodyPr/>
          <a:lstStyle/>
          <a:p>
            <a:r>
              <a:rPr kumimoji="1" lang="en-US" altLang="ko-KR" dirty="0"/>
              <a:t>The best way to make a machine learning model generalize better is to train it on </a:t>
            </a:r>
            <a:r>
              <a:rPr kumimoji="1" lang="en-US" altLang="ko-KR" b="1" dirty="0">
                <a:solidFill>
                  <a:srgbClr val="C00000"/>
                </a:solidFill>
              </a:rPr>
              <a:t>more data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Of course, in practice, the amount of data we have is limited. One way to get around this problem is to create </a:t>
            </a:r>
            <a:r>
              <a:rPr kumimoji="1" lang="en-US" altLang="ko-KR" b="1" dirty="0">
                <a:solidFill>
                  <a:srgbClr val="C00000"/>
                </a:solidFill>
              </a:rPr>
              <a:t>fake data</a:t>
            </a:r>
            <a:r>
              <a:rPr kumimoji="1" lang="en-US" altLang="ko-KR" dirty="0"/>
              <a:t> and add it to the training set. </a:t>
            </a:r>
          </a:p>
          <a:p>
            <a:r>
              <a:rPr kumimoji="1" lang="en-US" altLang="ko-KR" dirty="0"/>
              <a:t>Label preserving transformation is used. </a:t>
            </a:r>
          </a:p>
          <a:p>
            <a:r>
              <a:rPr kumimoji="1" lang="en-US" altLang="ko-KR" dirty="0"/>
              <a:t>Injecting noise in the input to a neural network can also be seen as a form of data augmentation. </a:t>
            </a:r>
          </a:p>
          <a:p>
            <a:r>
              <a:rPr kumimoji="1" lang="en-US" altLang="ko-KR" dirty="0"/>
              <a:t>Often, hand-designed dataset augmentation schemes can dramatically reduce the generalization error of a machine learning technique.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 Augmentation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32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spcBef>
                <a:spcPts val="0"/>
              </a:spcBef>
              <a:buClrTx/>
              <a:buSzTx/>
            </a:pPr>
            <a:r>
              <a:rPr kumimoji="1" lang="en-US" altLang="ko-KR" dirty="0"/>
              <a:t>In the general case, it is important to remember that noise injection can be much </a:t>
            </a:r>
            <a:r>
              <a:rPr kumimoji="1" lang="en-US" altLang="ko-KR" b="1" dirty="0">
                <a:solidFill>
                  <a:srgbClr val="C00000"/>
                </a:solidFill>
              </a:rPr>
              <a:t>more powerful</a:t>
            </a:r>
            <a:r>
              <a:rPr kumimoji="1" lang="en-US" altLang="ko-KR" dirty="0"/>
              <a:t> than simply shrinking the parameters, especially when the noise is added to the hidden units. </a:t>
            </a:r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/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/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/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/>
          </a:p>
          <a:p>
            <a:pPr latinLnBrk="0">
              <a:spcBef>
                <a:spcPts val="0"/>
              </a:spcBef>
              <a:buClrTx/>
              <a:buSzTx/>
            </a:pPr>
            <a:r>
              <a:rPr kumimoji="1" lang="en-US" altLang="ko-KR" dirty="0"/>
              <a:t>Another way that noise has been used is by adding it to the </a:t>
            </a:r>
            <a:r>
              <a:rPr kumimoji="1" lang="en-US" altLang="ko-KR" b="1" dirty="0">
                <a:solidFill>
                  <a:srgbClr val="C00000"/>
                </a:solidFill>
              </a:rPr>
              <a:t>weights</a:t>
            </a:r>
            <a:r>
              <a:rPr kumimoji="1" lang="en-US" altLang="ko-KR" dirty="0"/>
              <a:t>. </a:t>
            </a:r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/>
          </a:p>
          <a:p>
            <a:pPr latinLnBrk="0">
              <a:spcBef>
                <a:spcPts val="0"/>
              </a:spcBef>
              <a:buClrTx/>
              <a:buSzTx/>
            </a:pPr>
            <a:r>
              <a:rPr kumimoji="1" lang="en-US" altLang="ko-KR" dirty="0"/>
              <a:t>Most datasets have some amount of mistakes in the y labels. </a:t>
            </a:r>
            <a:r>
              <a:rPr kumimoji="1" lang="en-US" altLang="ko-KR" b="1" dirty="0">
                <a:solidFill>
                  <a:srgbClr val="C00000"/>
                </a:solidFill>
              </a:rPr>
              <a:t>Label-smoothing</a:t>
            </a:r>
            <a:r>
              <a:rPr kumimoji="1" lang="en-US" altLang="ko-KR" dirty="0"/>
              <a:t> can be used in this regard.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Noise Robustness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74" y="2708920"/>
            <a:ext cx="5531880" cy="10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 the paradigm of semi-supervised learning, both </a:t>
            </a:r>
            <a:r>
              <a:rPr kumimoji="1" lang="en-US" altLang="ko-KR" b="1" dirty="0">
                <a:solidFill>
                  <a:srgbClr val="C00000"/>
                </a:solidFill>
              </a:rPr>
              <a:t>unlabeled examples </a:t>
            </a:r>
            <a:r>
              <a:rPr kumimoji="1" lang="en-US" altLang="ko-KR" dirty="0"/>
              <a:t>and </a:t>
            </a:r>
            <a:r>
              <a:rPr kumimoji="1" lang="en-US" altLang="ko-KR" b="1" dirty="0">
                <a:solidFill>
                  <a:srgbClr val="C00000"/>
                </a:solidFill>
              </a:rPr>
              <a:t>labeled examples </a:t>
            </a:r>
            <a:r>
              <a:rPr kumimoji="1" lang="en-US" altLang="ko-KR" dirty="0"/>
              <a:t>are used to.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In the context of deep learning, semi-supervised learning usually refers to learning a </a:t>
            </a:r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The goal is to learn a </a:t>
            </a:r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  <a:r>
              <a:rPr kumimoji="1" lang="en-US" altLang="ko-KR" dirty="0"/>
              <a:t> so that examples from the same class have similar representations.</a:t>
            </a:r>
          </a:p>
          <a:p>
            <a:pPr lvl="1"/>
            <a:r>
              <a:rPr kumimoji="1" lang="en-US" altLang="ko-KR" dirty="0"/>
              <a:t>Unsupervised learning can provide useful cues for how to group examples in representation space.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Semi-Supervised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7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4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969683"/>
            <a:ext cx="8496944" cy="569967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Multi-task learning is a way to improve generalization by pooling the examples arising out of several tasks.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Learning shared representation is a key point in multi-task learning. </a:t>
            </a:r>
          </a:p>
          <a:p>
            <a:r>
              <a:rPr kumimoji="1" lang="en-US" altLang="ko-KR" dirty="0"/>
              <a:t>From the point of view of deep learning, the underlying prior belief is the following:</a:t>
            </a:r>
          </a:p>
          <a:p>
            <a:pPr marL="0" indent="0" algn="ctr">
              <a:buNone/>
            </a:pPr>
            <a:r>
              <a:rPr kumimoji="1" lang="en-US" altLang="ko-KR" dirty="0">
                <a:solidFill>
                  <a:srgbClr val="C00000"/>
                </a:solidFill>
              </a:rPr>
              <a:t> “Among the factors that explain the variations observed in the data associated with the different tasks, some are shared across two or more tasks.”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Multi-Task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09" y="1617755"/>
            <a:ext cx="2058691" cy="25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8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When training large models with suﬃcient representational capacity to </a:t>
            </a:r>
            <a:r>
              <a:rPr lang="en-US" altLang="ko-KR" sz="2000" dirty="0" err="1"/>
              <a:t>overﬁt</a:t>
            </a:r>
            <a:r>
              <a:rPr lang="en-US" altLang="ko-KR" sz="2000" dirty="0"/>
              <a:t> the task, we often observe that training error decreases steadily over time, but </a:t>
            </a:r>
            <a:r>
              <a:rPr lang="en-US" altLang="ko-KR" sz="2000" b="1" dirty="0">
                <a:solidFill>
                  <a:srgbClr val="C00000"/>
                </a:solidFill>
              </a:rPr>
              <a:t>validation set error</a:t>
            </a:r>
            <a:r>
              <a:rPr lang="en-US" altLang="ko-KR" sz="2000" dirty="0"/>
              <a:t> begins to rise again.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Early stopping acts as a regularizer: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Early </a:t>
            </a:r>
            <a:r>
              <a:rPr kumimoji="1" lang="en-US" altLang="ko-KR" dirty="0" err="1"/>
              <a:t>Stoping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73" y="2057772"/>
            <a:ext cx="4665454" cy="2307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10" y="4725144"/>
            <a:ext cx="4687054" cy="17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1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373354"/>
            <a:ext cx="8496944" cy="5262544"/>
          </a:xfrm>
        </p:spPr>
        <p:txBody>
          <a:bodyPr/>
          <a:lstStyle/>
          <a:p>
            <a:r>
              <a:rPr kumimoji="1" lang="en-US" altLang="ko-KR" dirty="0"/>
              <a:t>A common type of dependency that we often want to express is that certain parameters should be close to one another.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Parameter Tying</a:t>
            </a:r>
          </a:p>
          <a:p>
            <a:pPr lvl="1"/>
            <a:r>
              <a:rPr kumimoji="1" lang="en-US" altLang="ko-KR" dirty="0"/>
              <a:t>Consider the following scenario: we have two models performing the same classification task (with the same set of classes) but with </a:t>
            </a:r>
            <a:r>
              <a:rPr kumimoji="1" lang="en-US" altLang="ko-KR" b="1" dirty="0">
                <a:solidFill>
                  <a:srgbClr val="C00000"/>
                </a:solidFill>
              </a:rPr>
              <a:t>different input distributions</a:t>
            </a:r>
            <a:r>
              <a:rPr kumimoji="1" lang="en-US" altLang="ko-KR" dirty="0"/>
              <a:t>. 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Parameter Sharing</a:t>
            </a:r>
          </a:p>
          <a:p>
            <a:pPr lvl="1"/>
            <a:r>
              <a:rPr kumimoji="1" lang="en-US" altLang="ko-KR" dirty="0"/>
              <a:t> By far the most popular and extensive used of parameter sharing occurs in </a:t>
            </a:r>
            <a:r>
              <a:rPr kumimoji="1" lang="en-US" altLang="ko-KR" b="1" dirty="0">
                <a:solidFill>
                  <a:srgbClr val="C00000"/>
                </a:solidFill>
              </a:rPr>
              <a:t>convolutional neural networks</a:t>
            </a:r>
            <a:r>
              <a:rPr kumimoji="1" lang="en-US" altLang="ko-KR" dirty="0"/>
              <a:t> (CNNs). 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9749408" cy="726040"/>
          </a:xfrm>
        </p:spPr>
        <p:txBody>
          <a:bodyPr/>
          <a:lstStyle/>
          <a:p>
            <a:r>
              <a:rPr kumimoji="1" lang="en-US" altLang="ko-KR" sz="3500" dirty="0"/>
              <a:t>Parameter Tying and Parameter Sharing</a:t>
            </a:r>
            <a:endParaRPr kumimoji="1" lang="ko-KR" altLang="en-US" sz="3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99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Representational sparsity</a:t>
            </a:r>
            <a:r>
              <a:rPr kumimoji="1" lang="en-US" altLang="ko-KR" dirty="0"/>
              <a:t> describes a representation where many of elements are zero. </a:t>
            </a:r>
          </a:p>
          <a:p>
            <a:pPr lvl="1"/>
            <a:r>
              <a:rPr kumimoji="1" lang="en-US" altLang="ko-KR" dirty="0"/>
              <a:t>Sparse weights (L1 decay):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Sparse activations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 Norm penalty regularization of representations is performed by adding to the loss function a norm penalty on the </a:t>
            </a:r>
            <a:r>
              <a:rPr kumimoji="1" lang="en-US" altLang="ko-KR" b="1" dirty="0">
                <a:solidFill>
                  <a:srgbClr val="C00000"/>
                </a:solidFill>
              </a:rPr>
              <a:t>representations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Sparse Representations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132857"/>
            <a:ext cx="3441772" cy="12480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717032"/>
            <a:ext cx="3441773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093224" cy="649051"/>
          </a:xfrm>
        </p:spPr>
        <p:txBody>
          <a:bodyPr/>
          <a:lstStyle/>
          <a:p>
            <a:r>
              <a:rPr kumimoji="1" lang="en-US" altLang="ko-KR" sz="3500" dirty="0"/>
              <a:t>Bagging and Other Ensemble Methods</a:t>
            </a:r>
            <a:endParaRPr kumimoji="1" lang="ko-KR" altLang="en-US" sz="3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07949"/>
            <a:ext cx="4400703" cy="4369323"/>
          </a:xfrm>
          <a:prstGeom prst="rect">
            <a:avLst/>
          </a:prstGeom>
        </p:spPr>
      </p:pic>
      <p:sp>
        <p:nvSpPr>
          <p:cNvPr id="6" name="아래쪽 화살표 6"/>
          <p:cNvSpPr/>
          <p:nvPr/>
        </p:nvSpPr>
        <p:spPr>
          <a:xfrm rot="16200000" flipV="1">
            <a:off x="2152579" y="1904899"/>
            <a:ext cx="594700" cy="1713706"/>
          </a:xfrm>
          <a:prstGeom prst="downArrow">
            <a:avLst>
              <a:gd name="adj1" fmla="val 50000"/>
              <a:gd name="adj2" fmla="val 62813"/>
            </a:avLst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바른고딕OTF Bold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Bagging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바른고딕OTF Bold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아래쪽 화살표 7"/>
          <p:cNvSpPr/>
          <p:nvPr/>
        </p:nvSpPr>
        <p:spPr>
          <a:xfrm rot="10800000">
            <a:off x="1220375" y="2867380"/>
            <a:ext cx="594700" cy="1838131"/>
          </a:xfrm>
          <a:prstGeom prst="downArrow">
            <a:avLst>
              <a:gd name="adj1" fmla="val 50000"/>
              <a:gd name="adj2" fmla="val 57688"/>
            </a:avLst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Boosting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OTF Bold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1479803"/>
            <a:ext cx="4400847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Bagging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dobe 고딕 Std B" pitchFamily="34" charset="-127"/>
              <a:ea typeface="Adobe 고딕 Std B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Generate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multiple sets of training data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 (with bootstrapping), multiple predictions and combine them with averaging prediction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Reduce overall variance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using multiple low-bias models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Example: Random Forest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고딕 Std B" pitchFamily="34" charset="-127"/>
              <a:ea typeface="Adobe 고딕 Std B" pitchFamily="34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4009" y="4041065"/>
            <a:ext cx="4400846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Boosting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dobe 고딕 Std B" pitchFamily="34" charset="-127"/>
              <a:ea typeface="Adobe 고딕 Std B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Generate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multiple weak learners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and combine them to make a strong learner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Reduce overall bias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using multiple weak learners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고딕 Std B" pitchFamily="34" charset="-127"/>
                <a:ea typeface="Adobe 고딕 Std B" pitchFamily="34" charset="-127"/>
                <a:cs typeface="+mn-cs"/>
              </a:rPr>
              <a:t>Example: Boosting, AdaBoost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고딕 Std B" pitchFamily="34" charset="-127"/>
              <a:ea typeface="Adobe 고딕 Std B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8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Dropout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904892"/>
            <a:ext cx="4300167" cy="39070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4985881"/>
            <a:ext cx="7949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One of the key insights of dropout is that training a network with stochastic behavior and making predictions by averaging over multiple stochastic decisions implements a form of bagging with parameter sharing.</a:t>
            </a:r>
          </a:p>
        </p:txBody>
      </p:sp>
    </p:spTree>
    <p:extLst>
      <p:ext uri="{BB962C8B-B14F-4D97-AF65-F5344CB8AC3E}">
        <p14:creationId xmlns:p14="http://schemas.microsoft.com/office/powerpoint/2010/main" val="19000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In many cases, neural networks have begun to reach human performance. </a:t>
            </a:r>
          </a:p>
          <a:p>
            <a:r>
              <a:rPr kumimoji="1" lang="en-US" altLang="ko-KR" dirty="0"/>
              <a:t>Examples that a human cannot tell the difference results in highly different predictions. These examples are called the </a:t>
            </a:r>
            <a:r>
              <a:rPr kumimoji="1" lang="en-US" altLang="ko-KR" b="1" dirty="0">
                <a:solidFill>
                  <a:srgbClr val="C00000"/>
                </a:solidFill>
              </a:rPr>
              <a:t>adversarial examples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Adversarial training is done via </a:t>
            </a:r>
            <a:r>
              <a:rPr kumimoji="1" lang="en-US" altLang="ko-KR" b="1" dirty="0">
                <a:solidFill>
                  <a:srgbClr val="C00000"/>
                </a:solidFill>
              </a:rPr>
              <a:t>virtual adversarial examples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Adversarial 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169397"/>
            <a:ext cx="4906285" cy="2078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40" y="3212977"/>
            <a:ext cx="144160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8448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>
                <a:latin typeface="나눔바른고딕OTF Bold" charset="-127"/>
                <a:ea typeface="나눔바른고딕OTF Bold" charset="-127"/>
              </a:rPr>
              <a:t>Optimization methods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descent?</a:t>
            </a:r>
            <a:endParaRPr lang="ko-KR" altLang="en-US" dirty="0"/>
          </a:p>
        </p:txBody>
      </p:sp>
      <p:pic>
        <p:nvPicPr>
          <p:cNvPr id="2050" name="Picture 2" descr="http://photo.jtbc.joins.com/news/2015/04/27/201504270433359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0" y="1786136"/>
            <a:ext cx="6779096" cy="3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2132856"/>
            <a:ext cx="645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There are </a:t>
            </a:r>
            <a:r>
              <a:rPr lang="en-US" altLang="ko-KR" sz="2400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three</a:t>
            </a:r>
            <a:r>
              <a:rPr lang="en-US" altLang="ko-KR" sz="2400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variants of gradient descent 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3392996"/>
            <a:ext cx="791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Differ in </a:t>
            </a:r>
            <a:r>
              <a:rPr lang="en-US" altLang="ko-KR" sz="2400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how much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 data we use to compute gradient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4653136"/>
            <a:ext cx="7912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We make a </a:t>
            </a:r>
            <a:r>
              <a:rPr lang="en-US" altLang="ko-KR" sz="2400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trade-off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 between the accuracy and computing time 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4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gradient descent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556792"/>
            <a:ext cx="77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In batch gradient decent, we use the entire training dataset to compute the gradient. 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0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gradient descent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556792"/>
            <a:ext cx="77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In stochastic gradient descent (SGD), the gradient is computed from each training sample, one by one. 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9218" name="Picture 2" descr="http://sebastianruder.com/content/images/2016/01/sgd_fluct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52" y="2780928"/>
            <a:ext cx="4550148" cy="357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5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Mini-batch gradient decent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556792"/>
            <a:ext cx="77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In mini-batch gradient decent, we take the best of both worlds. 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564904"/>
            <a:ext cx="77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Common mini-batch sizes range between 50 and 256 (but can vary).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AutoShape 2" descr="rule of thumb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1268" name="Picture 4" descr="http://www.quantumgambitz.com/blog/wp-content/uploads/2015/09/Rule-of-THum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409469"/>
            <a:ext cx="2808312" cy="31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9592" y="1628800"/>
            <a:ext cx="693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Choosing a proper learning rate is cumbersome.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2456892"/>
            <a:ext cx="377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Learning rate schedule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1" y="3284984"/>
            <a:ext cx="850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Avoiding getting trapped in suboptimal local minima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5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Momentum</a:t>
            </a:r>
            <a:endParaRPr lang="ko-KR" altLang="en-US" dirty="0"/>
          </a:p>
        </p:txBody>
      </p:sp>
      <p:pic>
        <p:nvPicPr>
          <p:cNvPr id="5124" name="Picture 4" descr="http://sebastianruder.com/content/images/2015/12/without_momen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ebastianruder.com/content/images/2015/12/with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52738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792"/>
            <a:ext cx="8455149" cy="469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71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/>
              <a:t>Nesterov accelerated gradient</a:t>
            </a:r>
          </a:p>
        </p:txBody>
      </p:sp>
      <p:pic>
        <p:nvPicPr>
          <p:cNvPr id="3" name="Picture 2" descr="http://cs231n.github.io/assets/nn3/nesterov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" y="2276872"/>
            <a:ext cx="884507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4165"/>
            <a:ext cx="9144000" cy="31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Adagrad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687" y="1700808"/>
            <a:ext cx="7891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고딕OTF Bold" charset="-127"/>
                <a:ea typeface="나눔바른고딕OTF Bold" charset="-127"/>
              </a:rPr>
              <a:t>It adapts the learning rate to the parameters, performing larger updates for infrequent and smaller updates for frequent parameters.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+1, 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, 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40552" y="4489407"/>
            <a:ext cx="7891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고딕OTF Bold" charset="-127"/>
                <a:ea typeface="나눔바른고딕OTF Bold" charset="-127"/>
              </a:rPr>
              <a:t>Performing larger updates for infrequent and smaller updates for frequent parameters. 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26950"/>
            <a:ext cx="7344816" cy="321827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7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Adadelta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687" y="1340768"/>
            <a:ext cx="8251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Adadelta is an extension of Adagrad that seeks to reduce its </a:t>
            </a:r>
            <a:r>
              <a:rPr lang="en-US" altLang="ko-KR" sz="2400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monotonically decreasing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 learning rate. 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2636912"/>
                <a:ext cx="82517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바른고딕OTF Bold" charset="-127"/>
                    <a:ea typeface="나눔바른고딕OTF Bold" charset="-127"/>
                  </a:rPr>
                  <a:t>It restricts the window of accumulated past gradients to some fixed size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charset="0"/>
                        <a:ea typeface="나눔바른고딕OTF Bold" charset="-127"/>
                      </a:rPr>
                      <m:t>𝑤</m:t>
                    </m:r>
                  </m:oMath>
                </a14:m>
                <a:r>
                  <a:rPr lang="en-US" altLang="ko-KR" sz="2400" dirty="0">
                    <a:latin typeface="나눔바른고딕OTF Bold" charset="-127"/>
                    <a:ea typeface="나눔바른고딕OTF Bold" charset="-127"/>
                  </a:rPr>
                  <a:t>. </a:t>
                </a:r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2636912"/>
                <a:ext cx="8251793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108" t="-5882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378904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89040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5072" y="451952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𝛾</m:t>
                      </m:r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2" y="4519520"/>
                <a:ext cx="825179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5072" y="5250000"/>
                <a:ext cx="8251793" cy="121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2" y="5250000"/>
                <a:ext cx="8251793" cy="12146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652743" y="5126415"/>
            <a:ext cx="267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No learning rate!</a:t>
            </a:r>
            <a:endParaRPr lang="ko-KR" altLang="en-US" sz="2400" b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13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Exponential moving average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050" name="Picture 2" descr="exponential moving average reacts faster to price changes than the simple moving ave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41760"/>
            <a:ext cx="7632848" cy="51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5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RMSprop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고딕OTF Bold" charset="-127"/>
                <a:ea typeface="나눔바른고딕OTF Bold" charset="-127"/>
              </a:rPr>
              <a:t>RMSprop is an unpublished, adaptive learning rate method proposed by Geoff Hinton in his lecture.. 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6" y="1347597"/>
            <a:ext cx="7528644" cy="5198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19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/>
              <a:t>Adam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6903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고딕OTF Bold" charset="-127"/>
                <a:ea typeface="나눔바른고딕OTF Bold" charset="-127"/>
              </a:rPr>
              <a:t>Adaptive Moment Estimation (Adam) stores both exponentially decaying average of past gradients and and squared gradients. 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79394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394" y="3140968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43874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  <a:ea typeface="나눔바른고딕OTF Bold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874" y="3871448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43874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874" y="4601928"/>
                <a:ext cx="8251793" cy="1133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1848396" y="3160333"/>
            <a:ext cx="6215057" cy="531299"/>
            <a:chOff x="2568476" y="3153668"/>
            <a:chExt cx="6215057" cy="531299"/>
          </a:xfrm>
        </p:grpSpPr>
        <p:sp>
          <p:nvSpPr>
            <p:cNvPr id="7" name="직사각형 6"/>
            <p:cNvSpPr/>
            <p:nvPr/>
          </p:nvSpPr>
          <p:spPr>
            <a:xfrm>
              <a:off x="2568476" y="3153668"/>
              <a:ext cx="4248472" cy="5312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80448" y="3204468"/>
              <a:ext cx="1903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Momentum</a:t>
              </a:r>
              <a:endParaRPr lang="ko-KR" altLang="en-US" sz="24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861096" y="3905813"/>
            <a:ext cx="7895480" cy="881797"/>
            <a:chOff x="2568476" y="3153668"/>
            <a:chExt cx="7895480" cy="881797"/>
          </a:xfrm>
        </p:grpSpPr>
        <p:sp>
          <p:nvSpPr>
            <p:cNvPr id="12" name="직사각형 11"/>
            <p:cNvSpPr/>
            <p:nvPr/>
          </p:nvSpPr>
          <p:spPr>
            <a:xfrm>
              <a:off x="2568476" y="3153668"/>
              <a:ext cx="4248472" cy="5312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80448" y="3204468"/>
              <a:ext cx="35835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Running average of gradient squares</a:t>
              </a:r>
              <a:endParaRPr lang="ko-KR" altLang="en-US" sz="24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/>
              <a:t>Adam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고딕OTF Bold" charset="-127"/>
                <a:ea typeface="나눔바른고딕OTF Bold" charset="-127"/>
              </a:rPr>
              <a:t>Adaptive Moment Estimation (Adam) stores both exponentially decaying average of past gradients and and squared gradients. 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  <a:ea typeface="나눔바른고딕OTF Bold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755" y="1120466"/>
            <a:ext cx="6498090" cy="5501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29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/>
              <a:t>Visualization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19572"/>
            <a:ext cx="4113248" cy="3184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2177281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4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Which optimizer to use?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687" y="1628800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고딕OTF Bold" charset="-127"/>
                <a:ea typeface="나눔바른고딕OTF Bold" charset="-127"/>
              </a:rPr>
              <a:t>Use adaptive learning rate methods (Adagrad, Adadelta, RMSprop, Adam)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2780928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고딕OTF Bold" charset="-127"/>
                <a:ea typeface="나눔바른고딕OTF Bold" charset="-127"/>
              </a:rPr>
              <a:t>Adagrad decreases the learning rate of more activated features. 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86" y="3933056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고딕OTF Bold" charset="-127"/>
                <a:ea typeface="나눔바른고딕OTF Bold" charset="-127"/>
              </a:rPr>
              <a:t>RMSprop extends Adagrad by dealing with radically diminishing learning rates (=Adadelta).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686" y="5079214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고딕OTF Bold" charset="-127"/>
                <a:ea typeface="나눔바른고딕OTF Bold" charset="-127"/>
              </a:rPr>
              <a:t>Adam adds bias-correction and momentum to RMSprop.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1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/>
              <a:t>Shuffling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6" y="1916832"/>
            <a:ext cx="6423288" cy="361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0" y="1413337"/>
            <a:ext cx="6596020" cy="4947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515344"/>
            <a:ext cx="7670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06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Curriculum Learning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800"/>
            <a:ext cx="7620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Batch normalization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44824"/>
            <a:ext cx="495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Early stopping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" y="1772816"/>
            <a:ext cx="7753878" cy="4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/>
              <a:t>Gradient noise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4" y="1417638"/>
            <a:ext cx="5707732" cy="50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Learning rate</a:t>
            </a:r>
          </a:p>
        </p:txBody>
      </p:sp>
      <p:pic>
        <p:nvPicPr>
          <p:cNvPr id="307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54584"/>
            <a:ext cx="5472608" cy="493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2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70080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</a:rPr>
              <a:t>Regularization</a:t>
            </a:r>
          </a:p>
        </p:txBody>
      </p:sp>
      <p:sp>
        <p:nvSpPr>
          <p:cNvPr id="4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60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Regularization?</a:t>
            </a:r>
            <a:endParaRPr lang="ko-KR" altLang="en-US" dirty="0"/>
          </a:p>
        </p:txBody>
      </p:sp>
      <p:pic>
        <p:nvPicPr>
          <p:cNvPr id="3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0" y="1556792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447179" y="652534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http://www.freedomsquare.co.kr/2347#.VvELE-KLQuU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5631631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Main purpose is to avoid “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OverFitting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90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33300</TotalTime>
  <Words>1800</Words>
  <Application>Microsoft Office PowerPoint</Application>
  <PresentationFormat>화면 슬라이드 쇼(4:3)</PresentationFormat>
  <Paragraphs>263</Paragraphs>
  <Slides>59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0" baseType="lpstr">
      <vt:lpstr>Adobe 고딕 Std B</vt:lpstr>
      <vt:lpstr>Meiryo UI</vt:lpstr>
      <vt:lpstr>NanumBarunGothicOTF</vt:lpstr>
      <vt:lpstr>Söhne</vt:lpstr>
      <vt:lpstr>나눔바른고딕OTF Bold</vt:lpstr>
      <vt:lpstr>휴먼둥근헤드라인</vt:lpstr>
      <vt:lpstr>arial</vt:lpstr>
      <vt:lpstr>arial</vt:lpstr>
      <vt:lpstr>Cambria Math</vt:lpstr>
      <vt:lpstr>Garamond</vt:lpstr>
      <vt:lpstr>Office 테마</vt:lpstr>
      <vt:lpstr>PowerPoint 프레젠테이션</vt:lpstr>
      <vt:lpstr>ReLU</vt:lpstr>
      <vt:lpstr>VGG?</vt:lpstr>
      <vt:lpstr>One by one convolution</vt:lpstr>
      <vt:lpstr>Inception module</vt:lpstr>
      <vt:lpstr>Deep residual network</vt:lpstr>
      <vt:lpstr>Residual learning building block</vt:lpstr>
      <vt:lpstr>PowerPoint 프레젠테이션</vt:lpstr>
      <vt:lpstr>Regularization?</vt:lpstr>
      <vt:lpstr>OverFitting?</vt:lpstr>
      <vt:lpstr>Examples</vt:lpstr>
      <vt:lpstr>OverFitting</vt:lpstr>
      <vt:lpstr>OverFitting</vt:lpstr>
      <vt:lpstr>OverFitting</vt:lpstr>
      <vt:lpstr>Stochastic Noise</vt:lpstr>
      <vt:lpstr>Deterministic Noise</vt:lpstr>
      <vt:lpstr>Mathematically, </vt:lpstr>
      <vt:lpstr>Mathematically, </vt:lpstr>
      <vt:lpstr>Preventing OverFitting?</vt:lpstr>
      <vt:lpstr>Limiting the Capacity</vt:lpstr>
      <vt:lpstr>Weight Decay</vt:lpstr>
      <vt:lpstr>DropOut</vt:lpstr>
      <vt:lpstr>DropConnect</vt:lpstr>
      <vt:lpstr>Batch Normalization</vt:lpstr>
      <vt:lpstr>Book review</vt:lpstr>
      <vt:lpstr>Parameter Norm Penalties</vt:lpstr>
      <vt:lpstr>Dataset Augmentation</vt:lpstr>
      <vt:lpstr>Noise Robustness</vt:lpstr>
      <vt:lpstr>Semi-Supervised Learning</vt:lpstr>
      <vt:lpstr>Multi-Task Learning</vt:lpstr>
      <vt:lpstr>Early Stoping</vt:lpstr>
      <vt:lpstr>Parameter Tying and Parameter Sharing</vt:lpstr>
      <vt:lpstr>Sparse Representations</vt:lpstr>
      <vt:lpstr>Bagging and Other Ensemble Methods</vt:lpstr>
      <vt:lpstr>Dropout</vt:lpstr>
      <vt:lpstr>Adversarial Training</vt:lpstr>
      <vt:lpstr>PowerPoint 프레젠테이션</vt:lpstr>
      <vt:lpstr>Gradient descent?</vt:lpstr>
      <vt:lpstr>Gradient descent?</vt:lpstr>
      <vt:lpstr>Batch gradient descent</vt:lpstr>
      <vt:lpstr>Stochastic gradient descent</vt:lpstr>
      <vt:lpstr>Mini-batch gradient decent</vt:lpstr>
      <vt:lpstr>Challenges</vt:lpstr>
      <vt:lpstr>Momentum</vt:lpstr>
      <vt:lpstr>Nesterov accelerated gradient</vt:lpstr>
      <vt:lpstr>Adagrad</vt:lpstr>
      <vt:lpstr>Adadelta</vt:lpstr>
      <vt:lpstr>Exponential moving average</vt:lpstr>
      <vt:lpstr>RMSprop</vt:lpstr>
      <vt:lpstr>Adam</vt:lpstr>
      <vt:lpstr>Adam</vt:lpstr>
      <vt:lpstr>Visualization</vt:lpstr>
      <vt:lpstr>Which optimizer to use?</vt:lpstr>
      <vt:lpstr>Shuffling</vt:lpstr>
      <vt:lpstr>Curriculum Learning</vt:lpstr>
      <vt:lpstr>Batch normalization</vt:lpstr>
      <vt:lpstr>Early stopping</vt:lpstr>
      <vt:lpstr>Gradient noise</vt:lpstr>
      <vt:lpstr>Learning rate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성민 윤</cp:lastModifiedBy>
  <cp:revision>1127</cp:revision>
  <dcterms:created xsi:type="dcterms:W3CDTF">2010-03-17T18:05:41Z</dcterms:created>
  <dcterms:modified xsi:type="dcterms:W3CDTF">2024-01-14T14:32:49Z</dcterms:modified>
</cp:coreProperties>
</file>